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59" r:id="rId4"/>
    <p:sldId id="272" r:id="rId5"/>
    <p:sldId id="273" r:id="rId6"/>
    <p:sldId id="257" r:id="rId7"/>
    <p:sldId id="266" r:id="rId8"/>
    <p:sldId id="264" r:id="rId9"/>
    <p:sldId id="267" r:id="rId10"/>
    <p:sldId id="258" r:id="rId11"/>
    <p:sldId id="260" r:id="rId12"/>
    <p:sldId id="270" r:id="rId13"/>
    <p:sldId id="262" r:id="rId14"/>
    <p:sldId id="263" r:id="rId15"/>
    <p:sldId id="271" r:id="rId16"/>
    <p:sldId id="275" r:id="rId17"/>
    <p:sldId id="274" r:id="rId18"/>
    <p:sldId id="26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00"/>
    <a:srgbClr val="FF6600"/>
    <a:srgbClr val="FF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62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52513-7143-4BCE-A525-A638FA88D8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4F0D30-6879-414B-8E1B-F2F37F36A12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/>
            <a:t>The risk </a:t>
          </a:r>
          <a:r>
            <a:rPr lang="en-US" sz="3200"/>
            <a:t>factors that </a:t>
          </a:r>
          <a:r>
            <a:rPr lang="en-US" sz="3200" dirty="0"/>
            <a:t>cannot </a:t>
          </a:r>
          <a:r>
            <a:rPr lang="en-US" sz="3200"/>
            <a:t>be </a:t>
          </a:r>
          <a:r>
            <a:rPr lang="en-GB" sz="3200"/>
            <a:t>changed or</a:t>
          </a:r>
          <a:r>
            <a:rPr lang="en-US" sz="3200"/>
            <a:t> </a:t>
          </a:r>
          <a:r>
            <a:rPr lang="en-US" sz="3200" dirty="0"/>
            <a:t>controlled</a:t>
          </a:r>
        </a:p>
      </dgm:t>
    </dgm:pt>
    <dgm:pt modelId="{44C87735-7B68-48D5-82B0-5A594D385DDD}" type="parTrans" cxnId="{10D1F67B-3CB8-4A65-A788-2F1914730A84}">
      <dgm:prSet/>
      <dgm:spPr/>
      <dgm:t>
        <a:bodyPr/>
        <a:lstStyle/>
        <a:p>
          <a:endParaRPr lang="en-US"/>
        </a:p>
      </dgm:t>
    </dgm:pt>
    <dgm:pt modelId="{6C344B10-6EC4-4E59-9BFD-A8C43AA698A9}" type="sibTrans" cxnId="{10D1F67B-3CB8-4A65-A788-2F1914730A84}">
      <dgm:prSet/>
      <dgm:spPr/>
      <dgm:t>
        <a:bodyPr/>
        <a:lstStyle/>
        <a:p>
          <a:endParaRPr lang="en-US"/>
        </a:p>
      </dgm:t>
    </dgm:pt>
    <dgm:pt modelId="{02542EB0-69DA-4AB0-B738-B152B85468F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/>
            <a:t>Race</a:t>
          </a:r>
        </a:p>
      </dgm:t>
    </dgm:pt>
    <dgm:pt modelId="{AD136666-0E7F-4EF8-B9EF-0D83B3FDB2F0}" type="parTrans" cxnId="{377527D8-A622-41AA-9325-53525EE350E0}">
      <dgm:prSet/>
      <dgm:spPr/>
      <dgm:t>
        <a:bodyPr/>
        <a:lstStyle/>
        <a:p>
          <a:endParaRPr lang="en-US"/>
        </a:p>
      </dgm:t>
    </dgm:pt>
    <dgm:pt modelId="{43D1BDCB-12EF-45F2-B190-FB208EB6E1AB}" type="sibTrans" cxnId="{377527D8-A622-41AA-9325-53525EE350E0}">
      <dgm:prSet/>
      <dgm:spPr/>
      <dgm:t>
        <a:bodyPr/>
        <a:lstStyle/>
        <a:p>
          <a:endParaRPr lang="en-US"/>
        </a:p>
      </dgm:t>
    </dgm:pt>
    <dgm:pt modelId="{57C196FD-C0C4-4875-8275-5A06E28037F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/>
            <a:t>Family History</a:t>
          </a:r>
        </a:p>
      </dgm:t>
    </dgm:pt>
    <dgm:pt modelId="{4BACC95E-EE45-45B7-818B-6811F15F08F8}" type="parTrans" cxnId="{CB4B357A-8E21-41D2-8924-C2401E3B32DC}">
      <dgm:prSet/>
      <dgm:spPr/>
      <dgm:t>
        <a:bodyPr/>
        <a:lstStyle/>
        <a:p>
          <a:endParaRPr lang="en-US"/>
        </a:p>
      </dgm:t>
    </dgm:pt>
    <dgm:pt modelId="{64CA2BE3-D121-4881-97A8-A029A67D27AA}" type="sibTrans" cxnId="{CB4B357A-8E21-41D2-8924-C2401E3B32DC}">
      <dgm:prSet/>
      <dgm:spPr/>
      <dgm:t>
        <a:bodyPr/>
        <a:lstStyle/>
        <a:p>
          <a:endParaRPr lang="en-US"/>
        </a:p>
      </dgm:t>
    </dgm:pt>
    <dgm:pt modelId="{34B161F0-402A-4AA9-9900-E02EE12544D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/>
            <a:t>Gender</a:t>
          </a:r>
        </a:p>
      </dgm:t>
    </dgm:pt>
    <dgm:pt modelId="{3470143C-7276-4585-A8F3-157916D76E68}" type="parTrans" cxnId="{3E332B6F-C321-44D3-933F-02A569924CE4}">
      <dgm:prSet/>
      <dgm:spPr/>
      <dgm:t>
        <a:bodyPr/>
        <a:lstStyle/>
        <a:p>
          <a:endParaRPr lang="en-US"/>
        </a:p>
      </dgm:t>
    </dgm:pt>
    <dgm:pt modelId="{E1E2F12C-6FF4-491D-A24C-5EA8EE0B86A6}" type="sibTrans" cxnId="{3E332B6F-C321-44D3-933F-02A569924CE4}">
      <dgm:prSet/>
      <dgm:spPr/>
      <dgm:t>
        <a:bodyPr/>
        <a:lstStyle/>
        <a:p>
          <a:endParaRPr lang="en-US"/>
        </a:p>
      </dgm:t>
    </dgm:pt>
    <dgm:pt modelId="{06B0220A-B8A6-4DAE-92F9-B31B4F53704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/>
            <a:t>Age</a:t>
          </a:r>
        </a:p>
      </dgm:t>
    </dgm:pt>
    <dgm:pt modelId="{24D4D548-4DD0-4564-AE5F-98BB6380A76E}" type="sibTrans" cxnId="{0476A7C0-8124-4DAC-8711-3FFC92A9B03B}">
      <dgm:prSet/>
      <dgm:spPr/>
      <dgm:t>
        <a:bodyPr/>
        <a:lstStyle/>
        <a:p>
          <a:endParaRPr lang="en-US"/>
        </a:p>
      </dgm:t>
    </dgm:pt>
    <dgm:pt modelId="{F19CD487-E005-468C-B82A-71E8357AC5C2}" type="parTrans" cxnId="{0476A7C0-8124-4DAC-8711-3FFC92A9B03B}">
      <dgm:prSet/>
      <dgm:spPr/>
      <dgm:t>
        <a:bodyPr/>
        <a:lstStyle/>
        <a:p>
          <a:endParaRPr lang="en-US"/>
        </a:p>
      </dgm:t>
    </dgm:pt>
    <dgm:pt modelId="{A7FC7578-8E5D-4B08-81BF-EE63053D2935}" type="pres">
      <dgm:prSet presAssocID="{7F452513-7143-4BCE-A525-A638FA88D8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3A372C-ADF9-4A47-8CE0-373BE53321AE}" type="pres">
      <dgm:prSet presAssocID="{974F0D30-6879-414B-8E1B-F2F37F36A12E}" presName="root1" presStyleCnt="0"/>
      <dgm:spPr/>
    </dgm:pt>
    <dgm:pt modelId="{F346D5A0-27E4-4959-A128-A18D68877E35}" type="pres">
      <dgm:prSet presAssocID="{974F0D30-6879-414B-8E1B-F2F37F36A12E}" presName="LevelOneTextNode" presStyleLbl="node0" presStyleIdx="0" presStyleCnt="1" custAng="5400000" custScaleX="295802" custScaleY="63322" custLinFactNeighborX="-96799" custLinFactNeighborY="-1328">
        <dgm:presLayoutVars>
          <dgm:chPref val="3"/>
        </dgm:presLayoutVars>
      </dgm:prSet>
      <dgm:spPr/>
    </dgm:pt>
    <dgm:pt modelId="{01AEC3BD-E8AB-4163-A60F-71EE769BB63E}" type="pres">
      <dgm:prSet presAssocID="{974F0D30-6879-414B-8E1B-F2F37F36A12E}" presName="level2hierChild" presStyleCnt="0"/>
      <dgm:spPr/>
    </dgm:pt>
    <dgm:pt modelId="{010F1B84-4431-4BA5-A98D-F7F0379DE12B}" type="pres">
      <dgm:prSet presAssocID="{F19CD487-E005-468C-B82A-71E8357AC5C2}" presName="conn2-1" presStyleLbl="parChTrans1D2" presStyleIdx="0" presStyleCnt="4"/>
      <dgm:spPr/>
    </dgm:pt>
    <dgm:pt modelId="{E9C2BA9E-912A-45F7-9A2F-D7A92ED62CFD}" type="pres">
      <dgm:prSet presAssocID="{F19CD487-E005-468C-B82A-71E8357AC5C2}" presName="connTx" presStyleLbl="parChTrans1D2" presStyleIdx="0" presStyleCnt="4"/>
      <dgm:spPr/>
    </dgm:pt>
    <dgm:pt modelId="{0DB89DB8-FAA0-41FE-A939-5CE5C98862A4}" type="pres">
      <dgm:prSet presAssocID="{06B0220A-B8A6-4DAE-92F9-B31B4F53704E}" presName="root2" presStyleCnt="0"/>
      <dgm:spPr/>
    </dgm:pt>
    <dgm:pt modelId="{9FE93051-F51D-42E0-BCCC-36C603CC2F17}" type="pres">
      <dgm:prSet presAssocID="{06B0220A-B8A6-4DAE-92F9-B31B4F53704E}" presName="LevelTwoTextNode" presStyleLbl="node2" presStyleIdx="0" presStyleCnt="4">
        <dgm:presLayoutVars>
          <dgm:chPref val="3"/>
        </dgm:presLayoutVars>
      </dgm:prSet>
      <dgm:spPr/>
    </dgm:pt>
    <dgm:pt modelId="{1CE9E818-3E95-4B4B-9B7A-F8838228428E}" type="pres">
      <dgm:prSet presAssocID="{06B0220A-B8A6-4DAE-92F9-B31B4F53704E}" presName="level3hierChild" presStyleCnt="0"/>
      <dgm:spPr/>
    </dgm:pt>
    <dgm:pt modelId="{53ED4641-1DE9-4689-985A-8E7BC9373208}" type="pres">
      <dgm:prSet presAssocID="{3470143C-7276-4585-A8F3-157916D76E68}" presName="conn2-1" presStyleLbl="parChTrans1D2" presStyleIdx="1" presStyleCnt="4"/>
      <dgm:spPr/>
    </dgm:pt>
    <dgm:pt modelId="{A1B72D33-93A4-4219-91F4-B8733347D70E}" type="pres">
      <dgm:prSet presAssocID="{3470143C-7276-4585-A8F3-157916D76E68}" presName="connTx" presStyleLbl="parChTrans1D2" presStyleIdx="1" presStyleCnt="4"/>
      <dgm:spPr/>
    </dgm:pt>
    <dgm:pt modelId="{CC833F2D-C75D-4C13-8F46-A9B71103F3F4}" type="pres">
      <dgm:prSet presAssocID="{34B161F0-402A-4AA9-9900-E02EE12544D9}" presName="root2" presStyleCnt="0"/>
      <dgm:spPr/>
    </dgm:pt>
    <dgm:pt modelId="{5F42A27A-A0AC-4E81-812A-0ADCC8965B0D}" type="pres">
      <dgm:prSet presAssocID="{34B161F0-402A-4AA9-9900-E02EE12544D9}" presName="LevelTwoTextNode" presStyleLbl="node2" presStyleIdx="1" presStyleCnt="4">
        <dgm:presLayoutVars>
          <dgm:chPref val="3"/>
        </dgm:presLayoutVars>
      </dgm:prSet>
      <dgm:spPr/>
    </dgm:pt>
    <dgm:pt modelId="{0668120B-BA47-4413-BB0F-01C77781CC36}" type="pres">
      <dgm:prSet presAssocID="{34B161F0-402A-4AA9-9900-E02EE12544D9}" presName="level3hierChild" presStyleCnt="0"/>
      <dgm:spPr/>
    </dgm:pt>
    <dgm:pt modelId="{16346646-041C-47BD-91C2-BB93743E0BC1}" type="pres">
      <dgm:prSet presAssocID="{AD136666-0E7F-4EF8-B9EF-0D83B3FDB2F0}" presName="conn2-1" presStyleLbl="parChTrans1D2" presStyleIdx="2" presStyleCnt="4"/>
      <dgm:spPr/>
    </dgm:pt>
    <dgm:pt modelId="{2461F218-4E3C-4C96-9C1A-F67E3CB81A7F}" type="pres">
      <dgm:prSet presAssocID="{AD136666-0E7F-4EF8-B9EF-0D83B3FDB2F0}" presName="connTx" presStyleLbl="parChTrans1D2" presStyleIdx="2" presStyleCnt="4"/>
      <dgm:spPr/>
    </dgm:pt>
    <dgm:pt modelId="{811F3CEE-E192-4D02-B5FD-E4E3E43062AC}" type="pres">
      <dgm:prSet presAssocID="{02542EB0-69DA-4AB0-B738-B152B85468FC}" presName="root2" presStyleCnt="0"/>
      <dgm:spPr/>
    </dgm:pt>
    <dgm:pt modelId="{5DBD61D7-2C58-40E1-98C8-1CED034055F0}" type="pres">
      <dgm:prSet presAssocID="{02542EB0-69DA-4AB0-B738-B152B85468FC}" presName="LevelTwoTextNode" presStyleLbl="node2" presStyleIdx="2" presStyleCnt="4">
        <dgm:presLayoutVars>
          <dgm:chPref val="3"/>
        </dgm:presLayoutVars>
      </dgm:prSet>
      <dgm:spPr/>
    </dgm:pt>
    <dgm:pt modelId="{8DCB8834-97B4-4871-90D2-B4965E61BD9F}" type="pres">
      <dgm:prSet presAssocID="{02542EB0-69DA-4AB0-B738-B152B85468FC}" presName="level3hierChild" presStyleCnt="0"/>
      <dgm:spPr/>
    </dgm:pt>
    <dgm:pt modelId="{AFA9EF19-5348-4699-9FC5-B5208187CD66}" type="pres">
      <dgm:prSet presAssocID="{4BACC95E-EE45-45B7-818B-6811F15F08F8}" presName="conn2-1" presStyleLbl="parChTrans1D2" presStyleIdx="3" presStyleCnt="4"/>
      <dgm:spPr/>
    </dgm:pt>
    <dgm:pt modelId="{93F3B96E-E413-44FB-B192-A7BA40D4EA09}" type="pres">
      <dgm:prSet presAssocID="{4BACC95E-EE45-45B7-818B-6811F15F08F8}" presName="connTx" presStyleLbl="parChTrans1D2" presStyleIdx="3" presStyleCnt="4"/>
      <dgm:spPr/>
    </dgm:pt>
    <dgm:pt modelId="{72B13E8F-61A3-4430-8C99-400CB13FACCE}" type="pres">
      <dgm:prSet presAssocID="{57C196FD-C0C4-4875-8275-5A06E28037FE}" presName="root2" presStyleCnt="0"/>
      <dgm:spPr/>
    </dgm:pt>
    <dgm:pt modelId="{92F4EA48-C972-47DE-81E1-C16009ABB236}" type="pres">
      <dgm:prSet presAssocID="{57C196FD-C0C4-4875-8275-5A06E28037FE}" presName="LevelTwoTextNode" presStyleLbl="node2" presStyleIdx="3" presStyleCnt="4">
        <dgm:presLayoutVars>
          <dgm:chPref val="3"/>
        </dgm:presLayoutVars>
      </dgm:prSet>
      <dgm:spPr/>
    </dgm:pt>
    <dgm:pt modelId="{8EFEEFC1-D083-4A04-9DB1-485AFB984F55}" type="pres">
      <dgm:prSet presAssocID="{57C196FD-C0C4-4875-8275-5A06E28037FE}" presName="level3hierChild" presStyleCnt="0"/>
      <dgm:spPr/>
    </dgm:pt>
  </dgm:ptLst>
  <dgm:cxnLst>
    <dgm:cxn modelId="{EE3CB525-7765-418E-B141-2C9516203D38}" type="presOf" srcId="{F19CD487-E005-468C-B82A-71E8357AC5C2}" destId="{010F1B84-4431-4BA5-A98D-F7F0379DE12B}" srcOrd="0" destOrd="0" presId="urn:microsoft.com/office/officeart/2008/layout/HorizontalMultiLevelHierarchy"/>
    <dgm:cxn modelId="{36A42F2B-4018-41B9-84F7-5111083603E4}" type="presOf" srcId="{57C196FD-C0C4-4875-8275-5A06E28037FE}" destId="{92F4EA48-C972-47DE-81E1-C16009ABB236}" srcOrd="0" destOrd="0" presId="urn:microsoft.com/office/officeart/2008/layout/HorizontalMultiLevelHierarchy"/>
    <dgm:cxn modelId="{931ABC37-582A-4553-8D3F-6DEF5C5B43B5}" type="presOf" srcId="{4BACC95E-EE45-45B7-818B-6811F15F08F8}" destId="{93F3B96E-E413-44FB-B192-A7BA40D4EA09}" srcOrd="1" destOrd="0" presId="urn:microsoft.com/office/officeart/2008/layout/HorizontalMultiLevelHierarchy"/>
    <dgm:cxn modelId="{36DD6141-3276-4C18-B892-E3B52677E0E2}" type="presOf" srcId="{AD136666-0E7F-4EF8-B9EF-0D83B3FDB2F0}" destId="{16346646-041C-47BD-91C2-BB93743E0BC1}" srcOrd="0" destOrd="0" presId="urn:microsoft.com/office/officeart/2008/layout/HorizontalMultiLevelHierarchy"/>
    <dgm:cxn modelId="{92617A41-2588-44C8-B5B8-6FF52408F0DD}" type="presOf" srcId="{34B161F0-402A-4AA9-9900-E02EE12544D9}" destId="{5F42A27A-A0AC-4E81-812A-0ADCC8965B0D}" srcOrd="0" destOrd="0" presId="urn:microsoft.com/office/officeart/2008/layout/HorizontalMultiLevelHierarchy"/>
    <dgm:cxn modelId="{3E881063-C72A-4151-AED0-B438E5E42394}" type="presOf" srcId="{4BACC95E-EE45-45B7-818B-6811F15F08F8}" destId="{AFA9EF19-5348-4699-9FC5-B5208187CD66}" srcOrd="0" destOrd="0" presId="urn:microsoft.com/office/officeart/2008/layout/HorizontalMultiLevelHierarchy"/>
    <dgm:cxn modelId="{5B504C65-50BA-4CD0-83B6-9315F978A748}" type="presOf" srcId="{974F0D30-6879-414B-8E1B-F2F37F36A12E}" destId="{F346D5A0-27E4-4959-A128-A18D68877E35}" srcOrd="0" destOrd="0" presId="urn:microsoft.com/office/officeart/2008/layout/HorizontalMultiLevelHierarchy"/>
    <dgm:cxn modelId="{2EB99448-B12E-4B49-9B8C-355040C3CD42}" type="presOf" srcId="{3470143C-7276-4585-A8F3-157916D76E68}" destId="{A1B72D33-93A4-4219-91F4-B8733347D70E}" srcOrd="1" destOrd="0" presId="urn:microsoft.com/office/officeart/2008/layout/HorizontalMultiLevelHierarchy"/>
    <dgm:cxn modelId="{3E332B6F-C321-44D3-933F-02A569924CE4}" srcId="{974F0D30-6879-414B-8E1B-F2F37F36A12E}" destId="{34B161F0-402A-4AA9-9900-E02EE12544D9}" srcOrd="1" destOrd="0" parTransId="{3470143C-7276-4585-A8F3-157916D76E68}" sibTransId="{E1E2F12C-6FF4-491D-A24C-5EA8EE0B86A6}"/>
    <dgm:cxn modelId="{CB4B357A-8E21-41D2-8924-C2401E3B32DC}" srcId="{974F0D30-6879-414B-8E1B-F2F37F36A12E}" destId="{57C196FD-C0C4-4875-8275-5A06E28037FE}" srcOrd="3" destOrd="0" parTransId="{4BACC95E-EE45-45B7-818B-6811F15F08F8}" sibTransId="{64CA2BE3-D121-4881-97A8-A029A67D27AA}"/>
    <dgm:cxn modelId="{10D1F67B-3CB8-4A65-A788-2F1914730A84}" srcId="{7F452513-7143-4BCE-A525-A638FA88D8F9}" destId="{974F0D30-6879-414B-8E1B-F2F37F36A12E}" srcOrd="0" destOrd="0" parTransId="{44C87735-7B68-48D5-82B0-5A594D385DDD}" sibTransId="{6C344B10-6EC4-4E59-9BFD-A8C43AA698A9}"/>
    <dgm:cxn modelId="{BCD4B988-E1B8-4594-ACA9-BE02428B2174}" type="presOf" srcId="{3470143C-7276-4585-A8F3-157916D76E68}" destId="{53ED4641-1DE9-4689-985A-8E7BC9373208}" srcOrd="0" destOrd="0" presId="urn:microsoft.com/office/officeart/2008/layout/HorizontalMultiLevelHierarchy"/>
    <dgm:cxn modelId="{9B33ADB9-D0B5-40A4-80F6-3FE77B289477}" type="presOf" srcId="{06B0220A-B8A6-4DAE-92F9-B31B4F53704E}" destId="{9FE93051-F51D-42E0-BCCC-36C603CC2F17}" srcOrd="0" destOrd="0" presId="urn:microsoft.com/office/officeart/2008/layout/HorizontalMultiLevelHierarchy"/>
    <dgm:cxn modelId="{0476A7C0-8124-4DAC-8711-3FFC92A9B03B}" srcId="{974F0D30-6879-414B-8E1B-F2F37F36A12E}" destId="{06B0220A-B8A6-4DAE-92F9-B31B4F53704E}" srcOrd="0" destOrd="0" parTransId="{F19CD487-E005-468C-B82A-71E8357AC5C2}" sibTransId="{24D4D548-4DD0-4564-AE5F-98BB6380A76E}"/>
    <dgm:cxn modelId="{E7618FD4-6F2D-4AAE-8F11-A6EF9BE5BDB8}" type="presOf" srcId="{AD136666-0E7F-4EF8-B9EF-0D83B3FDB2F0}" destId="{2461F218-4E3C-4C96-9C1A-F67E3CB81A7F}" srcOrd="1" destOrd="0" presId="urn:microsoft.com/office/officeart/2008/layout/HorizontalMultiLevelHierarchy"/>
    <dgm:cxn modelId="{377527D8-A622-41AA-9325-53525EE350E0}" srcId="{974F0D30-6879-414B-8E1B-F2F37F36A12E}" destId="{02542EB0-69DA-4AB0-B738-B152B85468FC}" srcOrd="2" destOrd="0" parTransId="{AD136666-0E7F-4EF8-B9EF-0D83B3FDB2F0}" sibTransId="{43D1BDCB-12EF-45F2-B190-FB208EB6E1AB}"/>
    <dgm:cxn modelId="{879451DB-8D84-4947-9921-4F2A425CE753}" type="presOf" srcId="{02542EB0-69DA-4AB0-B738-B152B85468FC}" destId="{5DBD61D7-2C58-40E1-98C8-1CED034055F0}" srcOrd="0" destOrd="0" presId="urn:microsoft.com/office/officeart/2008/layout/HorizontalMultiLevelHierarchy"/>
    <dgm:cxn modelId="{F375BBDC-5C93-4A21-9E92-0E90897D5217}" type="presOf" srcId="{F19CD487-E005-468C-B82A-71E8357AC5C2}" destId="{E9C2BA9E-912A-45F7-9A2F-D7A92ED62CFD}" srcOrd="1" destOrd="0" presId="urn:microsoft.com/office/officeart/2008/layout/HorizontalMultiLevelHierarchy"/>
    <dgm:cxn modelId="{E94A0FE6-3BDD-4CA6-8026-DC57FA5B27DD}" type="presOf" srcId="{7F452513-7143-4BCE-A525-A638FA88D8F9}" destId="{A7FC7578-8E5D-4B08-81BF-EE63053D2935}" srcOrd="0" destOrd="0" presId="urn:microsoft.com/office/officeart/2008/layout/HorizontalMultiLevelHierarchy"/>
    <dgm:cxn modelId="{68F5CE1E-33A8-42F6-9C07-F5C39A759E85}" type="presParOf" srcId="{A7FC7578-8E5D-4B08-81BF-EE63053D2935}" destId="{293A372C-ADF9-4A47-8CE0-373BE53321AE}" srcOrd="0" destOrd="0" presId="urn:microsoft.com/office/officeart/2008/layout/HorizontalMultiLevelHierarchy"/>
    <dgm:cxn modelId="{D4445FEC-0EB2-43A9-A900-47397158E751}" type="presParOf" srcId="{293A372C-ADF9-4A47-8CE0-373BE53321AE}" destId="{F346D5A0-27E4-4959-A128-A18D68877E35}" srcOrd="0" destOrd="0" presId="urn:microsoft.com/office/officeart/2008/layout/HorizontalMultiLevelHierarchy"/>
    <dgm:cxn modelId="{81FC4B1C-6EEE-4C08-BE64-1AA44056A09E}" type="presParOf" srcId="{293A372C-ADF9-4A47-8CE0-373BE53321AE}" destId="{01AEC3BD-E8AB-4163-A60F-71EE769BB63E}" srcOrd="1" destOrd="0" presId="urn:microsoft.com/office/officeart/2008/layout/HorizontalMultiLevelHierarchy"/>
    <dgm:cxn modelId="{E2C3B287-44DE-4DDC-A438-AF16072D118C}" type="presParOf" srcId="{01AEC3BD-E8AB-4163-A60F-71EE769BB63E}" destId="{010F1B84-4431-4BA5-A98D-F7F0379DE12B}" srcOrd="0" destOrd="0" presId="urn:microsoft.com/office/officeart/2008/layout/HorizontalMultiLevelHierarchy"/>
    <dgm:cxn modelId="{EACC1FCC-B068-4B08-A2A2-AA601A81480A}" type="presParOf" srcId="{010F1B84-4431-4BA5-A98D-F7F0379DE12B}" destId="{E9C2BA9E-912A-45F7-9A2F-D7A92ED62CFD}" srcOrd="0" destOrd="0" presId="urn:microsoft.com/office/officeart/2008/layout/HorizontalMultiLevelHierarchy"/>
    <dgm:cxn modelId="{84EC5BD8-B334-4299-A489-D39D87BA2A25}" type="presParOf" srcId="{01AEC3BD-E8AB-4163-A60F-71EE769BB63E}" destId="{0DB89DB8-FAA0-41FE-A939-5CE5C98862A4}" srcOrd="1" destOrd="0" presId="urn:microsoft.com/office/officeart/2008/layout/HorizontalMultiLevelHierarchy"/>
    <dgm:cxn modelId="{1470FCF2-D8AD-4DEE-B993-7D9AB1C3D1C1}" type="presParOf" srcId="{0DB89DB8-FAA0-41FE-A939-5CE5C98862A4}" destId="{9FE93051-F51D-42E0-BCCC-36C603CC2F17}" srcOrd="0" destOrd="0" presId="urn:microsoft.com/office/officeart/2008/layout/HorizontalMultiLevelHierarchy"/>
    <dgm:cxn modelId="{DE29D863-6761-419C-A79F-B4D2A8C68C8D}" type="presParOf" srcId="{0DB89DB8-FAA0-41FE-A939-5CE5C98862A4}" destId="{1CE9E818-3E95-4B4B-9B7A-F8838228428E}" srcOrd="1" destOrd="0" presId="urn:microsoft.com/office/officeart/2008/layout/HorizontalMultiLevelHierarchy"/>
    <dgm:cxn modelId="{B20F024D-8E61-44A2-B411-CEA69839C994}" type="presParOf" srcId="{01AEC3BD-E8AB-4163-A60F-71EE769BB63E}" destId="{53ED4641-1DE9-4689-985A-8E7BC9373208}" srcOrd="2" destOrd="0" presId="urn:microsoft.com/office/officeart/2008/layout/HorizontalMultiLevelHierarchy"/>
    <dgm:cxn modelId="{B24F0FF6-033F-45BB-9627-9E6F88BEC7A7}" type="presParOf" srcId="{53ED4641-1DE9-4689-985A-8E7BC9373208}" destId="{A1B72D33-93A4-4219-91F4-B8733347D70E}" srcOrd="0" destOrd="0" presId="urn:microsoft.com/office/officeart/2008/layout/HorizontalMultiLevelHierarchy"/>
    <dgm:cxn modelId="{6F87FFC8-F6EC-463B-95B0-039D9B1FD58C}" type="presParOf" srcId="{01AEC3BD-E8AB-4163-A60F-71EE769BB63E}" destId="{CC833F2D-C75D-4C13-8F46-A9B71103F3F4}" srcOrd="3" destOrd="0" presId="urn:microsoft.com/office/officeart/2008/layout/HorizontalMultiLevelHierarchy"/>
    <dgm:cxn modelId="{3FED7B4B-EEF1-418D-A316-274B777BC1E7}" type="presParOf" srcId="{CC833F2D-C75D-4C13-8F46-A9B71103F3F4}" destId="{5F42A27A-A0AC-4E81-812A-0ADCC8965B0D}" srcOrd="0" destOrd="0" presId="urn:microsoft.com/office/officeart/2008/layout/HorizontalMultiLevelHierarchy"/>
    <dgm:cxn modelId="{F8E97B69-80F0-410D-BDAC-44CEB1F13B83}" type="presParOf" srcId="{CC833F2D-C75D-4C13-8F46-A9B71103F3F4}" destId="{0668120B-BA47-4413-BB0F-01C77781CC36}" srcOrd="1" destOrd="0" presId="urn:microsoft.com/office/officeart/2008/layout/HorizontalMultiLevelHierarchy"/>
    <dgm:cxn modelId="{28304162-9240-486D-8EB9-AB8D939F517A}" type="presParOf" srcId="{01AEC3BD-E8AB-4163-A60F-71EE769BB63E}" destId="{16346646-041C-47BD-91C2-BB93743E0BC1}" srcOrd="4" destOrd="0" presId="urn:microsoft.com/office/officeart/2008/layout/HorizontalMultiLevelHierarchy"/>
    <dgm:cxn modelId="{DE09D626-5D4C-4AF6-BE1F-0F2AEE26600B}" type="presParOf" srcId="{16346646-041C-47BD-91C2-BB93743E0BC1}" destId="{2461F218-4E3C-4C96-9C1A-F67E3CB81A7F}" srcOrd="0" destOrd="0" presId="urn:microsoft.com/office/officeart/2008/layout/HorizontalMultiLevelHierarchy"/>
    <dgm:cxn modelId="{1161384B-A917-4691-B492-0FB1157D05E8}" type="presParOf" srcId="{01AEC3BD-E8AB-4163-A60F-71EE769BB63E}" destId="{811F3CEE-E192-4D02-B5FD-E4E3E43062AC}" srcOrd="5" destOrd="0" presId="urn:microsoft.com/office/officeart/2008/layout/HorizontalMultiLevelHierarchy"/>
    <dgm:cxn modelId="{FA8021FF-ABAB-4F4B-9D65-0B6FA468ED43}" type="presParOf" srcId="{811F3CEE-E192-4D02-B5FD-E4E3E43062AC}" destId="{5DBD61D7-2C58-40E1-98C8-1CED034055F0}" srcOrd="0" destOrd="0" presId="urn:microsoft.com/office/officeart/2008/layout/HorizontalMultiLevelHierarchy"/>
    <dgm:cxn modelId="{B4C9FCF4-8C70-44C1-99E4-573E88C3D99D}" type="presParOf" srcId="{811F3CEE-E192-4D02-B5FD-E4E3E43062AC}" destId="{8DCB8834-97B4-4871-90D2-B4965E61BD9F}" srcOrd="1" destOrd="0" presId="urn:microsoft.com/office/officeart/2008/layout/HorizontalMultiLevelHierarchy"/>
    <dgm:cxn modelId="{3CCD851D-D4E0-4D35-B4AC-7CD1D06030CF}" type="presParOf" srcId="{01AEC3BD-E8AB-4163-A60F-71EE769BB63E}" destId="{AFA9EF19-5348-4699-9FC5-B5208187CD66}" srcOrd="6" destOrd="0" presId="urn:microsoft.com/office/officeart/2008/layout/HorizontalMultiLevelHierarchy"/>
    <dgm:cxn modelId="{AFF79A93-2CA3-4283-86F9-AF3341EBE2FE}" type="presParOf" srcId="{AFA9EF19-5348-4699-9FC5-B5208187CD66}" destId="{93F3B96E-E413-44FB-B192-A7BA40D4EA09}" srcOrd="0" destOrd="0" presId="urn:microsoft.com/office/officeart/2008/layout/HorizontalMultiLevelHierarchy"/>
    <dgm:cxn modelId="{A53B2B89-0933-47E6-83AF-C9082013A437}" type="presParOf" srcId="{01AEC3BD-E8AB-4163-A60F-71EE769BB63E}" destId="{72B13E8F-61A3-4430-8C99-400CB13FACCE}" srcOrd="7" destOrd="0" presId="urn:microsoft.com/office/officeart/2008/layout/HorizontalMultiLevelHierarchy"/>
    <dgm:cxn modelId="{6E13CBA6-FBF4-4F44-87D5-D8A27D9AD065}" type="presParOf" srcId="{72B13E8F-61A3-4430-8C99-400CB13FACCE}" destId="{92F4EA48-C972-47DE-81E1-C16009ABB236}" srcOrd="0" destOrd="0" presId="urn:microsoft.com/office/officeart/2008/layout/HorizontalMultiLevelHierarchy"/>
    <dgm:cxn modelId="{9A4AEE7B-EFC7-4BD8-B84C-0724C9672545}" type="presParOf" srcId="{72B13E8F-61A3-4430-8C99-400CB13FACCE}" destId="{8EFEEFC1-D083-4A04-9DB1-485AFB984F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D2B47-A1C0-48B0-A60B-798FCA5C9CDE}" type="doc">
      <dgm:prSet loTypeId="urn:microsoft.com/office/officeart/2005/8/layout/cycle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3F141E-CCD4-44A1-8F4F-B8434715A1D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Visit the clinic</a:t>
          </a:r>
        </a:p>
      </dgm:t>
    </dgm:pt>
    <dgm:pt modelId="{E21005AF-A3F6-4925-88A4-985B4514AA9C}" type="parTrans" cxnId="{9567A21F-29F4-4EE5-AAA5-6467EF2A054E}">
      <dgm:prSet/>
      <dgm:spPr/>
      <dgm:t>
        <a:bodyPr/>
        <a:lstStyle/>
        <a:p>
          <a:endParaRPr lang="en-US"/>
        </a:p>
      </dgm:t>
    </dgm:pt>
    <dgm:pt modelId="{40219840-A445-4739-949E-B2C66B0BFD9C}" type="sibTrans" cxnId="{9567A21F-29F4-4EE5-AAA5-6467EF2A054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F4CA8C4E-D8FB-4E38-8284-5301CF1A451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Individual risk assessment</a:t>
          </a:r>
        </a:p>
      </dgm:t>
    </dgm:pt>
    <dgm:pt modelId="{1CB50574-2319-4FE5-ADB9-ED5DB35A1ADB}" type="parTrans" cxnId="{E24AA4E0-3978-4630-92ED-773CD8D18FCD}">
      <dgm:prSet/>
      <dgm:spPr/>
      <dgm:t>
        <a:bodyPr/>
        <a:lstStyle/>
        <a:p>
          <a:endParaRPr lang="en-US"/>
        </a:p>
      </dgm:t>
    </dgm:pt>
    <dgm:pt modelId="{47D8744E-A3A8-47FD-9A3F-A7BB4B2CF11E}" type="sibTrans" cxnId="{E24AA4E0-3978-4630-92ED-773CD8D18FCD}">
      <dgm:prSet/>
      <dgm:spPr/>
      <dgm:t>
        <a:bodyPr/>
        <a:lstStyle/>
        <a:p>
          <a:endParaRPr lang="en-US"/>
        </a:p>
      </dgm:t>
    </dgm:pt>
    <dgm:pt modelId="{2F16F46C-96CF-4A44-ABE2-067511263AA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Schedule and do the tests</a:t>
          </a:r>
        </a:p>
      </dgm:t>
    </dgm:pt>
    <dgm:pt modelId="{5D74319F-FD44-4BD7-A90C-32311066D52A}" type="parTrans" cxnId="{A10AF27B-6631-436C-BB84-97CDFA7A745D}">
      <dgm:prSet/>
      <dgm:spPr/>
      <dgm:t>
        <a:bodyPr/>
        <a:lstStyle/>
        <a:p>
          <a:endParaRPr lang="en-US"/>
        </a:p>
      </dgm:t>
    </dgm:pt>
    <dgm:pt modelId="{A76C9934-DE58-4370-B3B3-05A6516DDF8A}" type="sibTrans" cxnId="{A10AF27B-6631-436C-BB84-97CDFA7A745D}">
      <dgm:prSet/>
      <dgm:spPr/>
      <dgm:t>
        <a:bodyPr/>
        <a:lstStyle/>
        <a:p>
          <a:endParaRPr lang="en-US"/>
        </a:p>
      </dgm:t>
    </dgm:pt>
    <dgm:pt modelId="{E01BEDFC-3E2B-471F-BDCA-61DD5529C2A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Get Interpretation of the results</a:t>
          </a:r>
        </a:p>
      </dgm:t>
    </dgm:pt>
    <dgm:pt modelId="{E3544F17-94FA-4DC9-BC1D-FD3D3DCD5A67}" type="parTrans" cxnId="{220E6801-CA0E-4EAB-B4AE-8DC91B9B5417}">
      <dgm:prSet/>
      <dgm:spPr/>
      <dgm:t>
        <a:bodyPr/>
        <a:lstStyle/>
        <a:p>
          <a:endParaRPr lang="en-US"/>
        </a:p>
      </dgm:t>
    </dgm:pt>
    <dgm:pt modelId="{734E7711-3E13-4F12-96A1-AED7DEBC02AD}" type="sibTrans" cxnId="{220E6801-CA0E-4EAB-B4AE-8DC91B9B5417}">
      <dgm:prSet/>
      <dgm:spPr/>
      <dgm:t>
        <a:bodyPr/>
        <a:lstStyle/>
        <a:p>
          <a:endParaRPr lang="en-US"/>
        </a:p>
      </dgm:t>
    </dgm:pt>
    <dgm:pt modelId="{1B86DD86-7B62-4B12-8960-52A9954873B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Counselling and Education</a:t>
          </a:r>
        </a:p>
      </dgm:t>
    </dgm:pt>
    <dgm:pt modelId="{4C2015C9-443C-4E99-89A6-CAE557E6BFA1}" type="parTrans" cxnId="{B8D31AE0-6373-41FE-A196-66BDD5EAFFBA}">
      <dgm:prSet/>
      <dgm:spPr/>
      <dgm:t>
        <a:bodyPr/>
        <a:lstStyle/>
        <a:p>
          <a:endParaRPr lang="en-US"/>
        </a:p>
      </dgm:t>
    </dgm:pt>
    <dgm:pt modelId="{FE9A5E7D-5704-4983-B3F3-56B4B14A42B1}" type="sibTrans" cxnId="{B8D31AE0-6373-41FE-A196-66BDD5EAFFBA}">
      <dgm:prSet/>
      <dgm:spPr/>
      <dgm:t>
        <a:bodyPr/>
        <a:lstStyle/>
        <a:p>
          <a:endParaRPr lang="en-US"/>
        </a:p>
      </dgm:t>
    </dgm:pt>
    <dgm:pt modelId="{2346D454-D920-4245-8EF3-86A952A279F0}" type="pres">
      <dgm:prSet presAssocID="{DEFD2B47-A1C0-48B0-A60B-798FCA5C9CDE}" presName="Name0" presStyleCnt="0">
        <dgm:presLayoutVars>
          <dgm:dir/>
          <dgm:resizeHandles val="exact"/>
        </dgm:presLayoutVars>
      </dgm:prSet>
      <dgm:spPr/>
    </dgm:pt>
    <dgm:pt modelId="{3782D87C-2A20-4C2C-998F-C2EA9A6593CD}" type="pres">
      <dgm:prSet presAssocID="{DEFD2B47-A1C0-48B0-A60B-798FCA5C9CDE}" presName="cycle" presStyleCnt="0"/>
      <dgm:spPr/>
    </dgm:pt>
    <dgm:pt modelId="{E1FB0307-AA03-4964-8E09-5CBD03098AA7}" type="pres">
      <dgm:prSet presAssocID="{E63F141E-CCD4-44A1-8F4F-B8434715A1D3}" presName="nodeFirstNode" presStyleLbl="node1" presStyleIdx="0" presStyleCnt="5">
        <dgm:presLayoutVars>
          <dgm:bulletEnabled val="1"/>
        </dgm:presLayoutVars>
      </dgm:prSet>
      <dgm:spPr/>
    </dgm:pt>
    <dgm:pt modelId="{1A361BBE-4BF9-4EF2-AC52-64CDA27BF587}" type="pres">
      <dgm:prSet presAssocID="{40219840-A445-4739-949E-B2C66B0BFD9C}" presName="sibTransFirstNode" presStyleLbl="bgShp" presStyleIdx="0" presStyleCnt="1"/>
      <dgm:spPr/>
    </dgm:pt>
    <dgm:pt modelId="{68996CB3-C82F-45FE-87A0-44F92B9A6755}" type="pres">
      <dgm:prSet presAssocID="{F4CA8C4E-D8FB-4E38-8284-5301CF1A4519}" presName="nodeFollowingNodes" presStyleLbl="node1" presStyleIdx="1" presStyleCnt="5">
        <dgm:presLayoutVars>
          <dgm:bulletEnabled val="1"/>
        </dgm:presLayoutVars>
      </dgm:prSet>
      <dgm:spPr/>
    </dgm:pt>
    <dgm:pt modelId="{3D8D391C-BB63-4078-8421-5DD23772149A}" type="pres">
      <dgm:prSet presAssocID="{2F16F46C-96CF-4A44-ABE2-067511263AA8}" presName="nodeFollowingNodes" presStyleLbl="node1" presStyleIdx="2" presStyleCnt="5">
        <dgm:presLayoutVars>
          <dgm:bulletEnabled val="1"/>
        </dgm:presLayoutVars>
      </dgm:prSet>
      <dgm:spPr/>
    </dgm:pt>
    <dgm:pt modelId="{7E75E7E0-8011-4206-8F8B-39EAE579BD35}" type="pres">
      <dgm:prSet presAssocID="{E01BEDFC-3E2B-471F-BDCA-61DD5529C2AE}" presName="nodeFollowingNodes" presStyleLbl="node1" presStyleIdx="3" presStyleCnt="5">
        <dgm:presLayoutVars>
          <dgm:bulletEnabled val="1"/>
        </dgm:presLayoutVars>
      </dgm:prSet>
      <dgm:spPr/>
    </dgm:pt>
    <dgm:pt modelId="{F7D43775-57B6-42BD-BE93-D23953C8218D}" type="pres">
      <dgm:prSet presAssocID="{1B86DD86-7B62-4B12-8960-52A9954873B7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20E6801-CA0E-4EAB-B4AE-8DC91B9B5417}" srcId="{DEFD2B47-A1C0-48B0-A60B-798FCA5C9CDE}" destId="{E01BEDFC-3E2B-471F-BDCA-61DD5529C2AE}" srcOrd="3" destOrd="0" parTransId="{E3544F17-94FA-4DC9-BC1D-FD3D3DCD5A67}" sibTransId="{734E7711-3E13-4F12-96A1-AED7DEBC02AD}"/>
    <dgm:cxn modelId="{C1FF3C0D-07B2-4064-9069-9EAE715788FC}" type="presOf" srcId="{E01BEDFC-3E2B-471F-BDCA-61DD5529C2AE}" destId="{7E75E7E0-8011-4206-8F8B-39EAE579BD35}" srcOrd="0" destOrd="0" presId="urn:microsoft.com/office/officeart/2005/8/layout/cycle3"/>
    <dgm:cxn modelId="{9567A21F-29F4-4EE5-AAA5-6467EF2A054E}" srcId="{DEFD2B47-A1C0-48B0-A60B-798FCA5C9CDE}" destId="{E63F141E-CCD4-44A1-8F4F-B8434715A1D3}" srcOrd="0" destOrd="0" parTransId="{E21005AF-A3F6-4925-88A4-985B4514AA9C}" sibTransId="{40219840-A445-4739-949E-B2C66B0BFD9C}"/>
    <dgm:cxn modelId="{6475A470-B9DF-421A-ABD2-0B248FB59E6E}" type="presOf" srcId="{F4CA8C4E-D8FB-4E38-8284-5301CF1A4519}" destId="{68996CB3-C82F-45FE-87A0-44F92B9A6755}" srcOrd="0" destOrd="0" presId="urn:microsoft.com/office/officeart/2005/8/layout/cycle3"/>
    <dgm:cxn modelId="{A10AF27B-6631-436C-BB84-97CDFA7A745D}" srcId="{DEFD2B47-A1C0-48B0-A60B-798FCA5C9CDE}" destId="{2F16F46C-96CF-4A44-ABE2-067511263AA8}" srcOrd="2" destOrd="0" parTransId="{5D74319F-FD44-4BD7-A90C-32311066D52A}" sibTransId="{A76C9934-DE58-4370-B3B3-05A6516DDF8A}"/>
    <dgm:cxn modelId="{7DF52EA8-63B9-4B17-ACA7-8EAE57AF5DD0}" type="presOf" srcId="{1B86DD86-7B62-4B12-8960-52A9954873B7}" destId="{F7D43775-57B6-42BD-BE93-D23953C8218D}" srcOrd="0" destOrd="0" presId="urn:microsoft.com/office/officeart/2005/8/layout/cycle3"/>
    <dgm:cxn modelId="{8D3A77CE-CEAC-4CE7-AB2F-8C81245E7E86}" type="presOf" srcId="{E63F141E-CCD4-44A1-8F4F-B8434715A1D3}" destId="{E1FB0307-AA03-4964-8E09-5CBD03098AA7}" srcOrd="0" destOrd="0" presId="urn:microsoft.com/office/officeart/2005/8/layout/cycle3"/>
    <dgm:cxn modelId="{B2BB0DDC-B785-4910-9C7D-2260D283B323}" type="presOf" srcId="{40219840-A445-4739-949E-B2C66B0BFD9C}" destId="{1A361BBE-4BF9-4EF2-AC52-64CDA27BF587}" srcOrd="0" destOrd="0" presId="urn:microsoft.com/office/officeart/2005/8/layout/cycle3"/>
    <dgm:cxn modelId="{B8D31AE0-6373-41FE-A196-66BDD5EAFFBA}" srcId="{DEFD2B47-A1C0-48B0-A60B-798FCA5C9CDE}" destId="{1B86DD86-7B62-4B12-8960-52A9954873B7}" srcOrd="4" destOrd="0" parTransId="{4C2015C9-443C-4E99-89A6-CAE557E6BFA1}" sibTransId="{FE9A5E7D-5704-4983-B3F3-56B4B14A42B1}"/>
    <dgm:cxn modelId="{E24AA4E0-3978-4630-92ED-773CD8D18FCD}" srcId="{DEFD2B47-A1C0-48B0-A60B-798FCA5C9CDE}" destId="{F4CA8C4E-D8FB-4E38-8284-5301CF1A4519}" srcOrd="1" destOrd="0" parTransId="{1CB50574-2319-4FE5-ADB9-ED5DB35A1ADB}" sibTransId="{47D8744E-A3A8-47FD-9A3F-A7BB4B2CF11E}"/>
    <dgm:cxn modelId="{1E4330F4-C5A7-40BD-A7DE-69C8B92A3EB5}" type="presOf" srcId="{DEFD2B47-A1C0-48B0-A60B-798FCA5C9CDE}" destId="{2346D454-D920-4245-8EF3-86A952A279F0}" srcOrd="0" destOrd="0" presId="urn:microsoft.com/office/officeart/2005/8/layout/cycle3"/>
    <dgm:cxn modelId="{17614EF4-0D31-44D9-AFD2-5B065C15672C}" type="presOf" srcId="{2F16F46C-96CF-4A44-ABE2-067511263AA8}" destId="{3D8D391C-BB63-4078-8421-5DD23772149A}" srcOrd="0" destOrd="0" presId="urn:microsoft.com/office/officeart/2005/8/layout/cycle3"/>
    <dgm:cxn modelId="{5506848A-97D2-4895-B217-6A481CF5DFFD}" type="presParOf" srcId="{2346D454-D920-4245-8EF3-86A952A279F0}" destId="{3782D87C-2A20-4C2C-998F-C2EA9A6593CD}" srcOrd="0" destOrd="0" presId="urn:microsoft.com/office/officeart/2005/8/layout/cycle3"/>
    <dgm:cxn modelId="{C36A4718-F464-4F56-925F-9324C4186EF7}" type="presParOf" srcId="{3782D87C-2A20-4C2C-998F-C2EA9A6593CD}" destId="{E1FB0307-AA03-4964-8E09-5CBD03098AA7}" srcOrd="0" destOrd="0" presId="urn:microsoft.com/office/officeart/2005/8/layout/cycle3"/>
    <dgm:cxn modelId="{82FD9F1B-BC00-43B5-86E4-BAD2D582C01B}" type="presParOf" srcId="{3782D87C-2A20-4C2C-998F-C2EA9A6593CD}" destId="{1A361BBE-4BF9-4EF2-AC52-64CDA27BF587}" srcOrd="1" destOrd="0" presId="urn:microsoft.com/office/officeart/2005/8/layout/cycle3"/>
    <dgm:cxn modelId="{CC264963-E308-4682-82FB-4F7716944B47}" type="presParOf" srcId="{3782D87C-2A20-4C2C-998F-C2EA9A6593CD}" destId="{68996CB3-C82F-45FE-87A0-44F92B9A6755}" srcOrd="2" destOrd="0" presId="urn:microsoft.com/office/officeart/2005/8/layout/cycle3"/>
    <dgm:cxn modelId="{4C94DB81-3497-4291-BCDB-4BC1864E2D9F}" type="presParOf" srcId="{3782D87C-2A20-4C2C-998F-C2EA9A6593CD}" destId="{3D8D391C-BB63-4078-8421-5DD23772149A}" srcOrd="3" destOrd="0" presId="urn:microsoft.com/office/officeart/2005/8/layout/cycle3"/>
    <dgm:cxn modelId="{703FE575-86BF-44E2-887B-01CD53D5F0A9}" type="presParOf" srcId="{3782D87C-2A20-4C2C-998F-C2EA9A6593CD}" destId="{7E75E7E0-8011-4206-8F8B-39EAE579BD35}" srcOrd="4" destOrd="0" presId="urn:microsoft.com/office/officeart/2005/8/layout/cycle3"/>
    <dgm:cxn modelId="{A2E94D2D-E0BD-4DAE-9A98-495B4CFDB680}" type="presParOf" srcId="{3782D87C-2A20-4C2C-998F-C2EA9A6593CD}" destId="{F7D43775-57B6-42BD-BE93-D23953C8218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9EF19-5348-4699-9FC5-B5208187CD66}">
      <dsp:nvSpPr>
        <dsp:cNvPr id="0" name=""/>
        <dsp:cNvSpPr/>
      </dsp:nvSpPr>
      <dsp:spPr>
        <a:xfrm>
          <a:off x="3089751" y="2516379"/>
          <a:ext cx="1354633" cy="1910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7316" y="0"/>
              </a:lnTo>
              <a:lnTo>
                <a:pt x="677316" y="1910498"/>
              </a:lnTo>
              <a:lnTo>
                <a:pt x="1354633" y="19104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708517" y="3413078"/>
        <a:ext cx="117100" cy="117100"/>
      </dsp:txXfrm>
    </dsp:sp>
    <dsp:sp modelId="{16346646-041C-47BD-91C2-BB93743E0BC1}">
      <dsp:nvSpPr>
        <dsp:cNvPr id="0" name=""/>
        <dsp:cNvSpPr/>
      </dsp:nvSpPr>
      <dsp:spPr>
        <a:xfrm>
          <a:off x="3089751" y="2516379"/>
          <a:ext cx="1354633" cy="682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7316" y="0"/>
              </a:lnTo>
              <a:lnTo>
                <a:pt x="677316" y="682605"/>
              </a:lnTo>
              <a:lnTo>
                <a:pt x="1354633" y="6826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9145" y="2819760"/>
        <a:ext cx="75844" cy="75844"/>
      </dsp:txXfrm>
    </dsp:sp>
    <dsp:sp modelId="{53ED4641-1DE9-4689-985A-8E7BC9373208}">
      <dsp:nvSpPr>
        <dsp:cNvPr id="0" name=""/>
        <dsp:cNvSpPr/>
      </dsp:nvSpPr>
      <dsp:spPr>
        <a:xfrm>
          <a:off x="3089751" y="1971091"/>
          <a:ext cx="1354633" cy="545288"/>
        </a:xfrm>
        <a:custGeom>
          <a:avLst/>
          <a:gdLst/>
          <a:ahLst/>
          <a:cxnLst/>
          <a:rect l="0" t="0" r="0" b="0"/>
          <a:pathLst>
            <a:path>
              <a:moveTo>
                <a:pt x="0" y="545288"/>
              </a:moveTo>
              <a:lnTo>
                <a:pt x="677316" y="545288"/>
              </a:lnTo>
              <a:lnTo>
                <a:pt x="677316" y="0"/>
              </a:lnTo>
              <a:lnTo>
                <a:pt x="13546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30561" y="2207229"/>
        <a:ext cx="73013" cy="73013"/>
      </dsp:txXfrm>
    </dsp:sp>
    <dsp:sp modelId="{010F1B84-4431-4BA5-A98D-F7F0379DE12B}">
      <dsp:nvSpPr>
        <dsp:cNvPr id="0" name=""/>
        <dsp:cNvSpPr/>
      </dsp:nvSpPr>
      <dsp:spPr>
        <a:xfrm>
          <a:off x="3089751" y="743198"/>
          <a:ext cx="1354633" cy="1773181"/>
        </a:xfrm>
        <a:custGeom>
          <a:avLst/>
          <a:gdLst/>
          <a:ahLst/>
          <a:cxnLst/>
          <a:rect l="0" t="0" r="0" b="0"/>
          <a:pathLst>
            <a:path>
              <a:moveTo>
                <a:pt x="0" y="1773181"/>
              </a:moveTo>
              <a:lnTo>
                <a:pt x="677316" y="1773181"/>
              </a:lnTo>
              <a:lnTo>
                <a:pt x="677316" y="0"/>
              </a:lnTo>
              <a:lnTo>
                <a:pt x="13546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711282" y="1574003"/>
        <a:ext cx="111570" cy="111570"/>
      </dsp:txXfrm>
    </dsp:sp>
    <dsp:sp modelId="{F346D5A0-27E4-4959-A128-A18D68877E35}">
      <dsp:nvSpPr>
        <dsp:cNvPr id="0" name=""/>
        <dsp:cNvSpPr/>
      </dsp:nvSpPr>
      <dsp:spPr>
        <a:xfrm>
          <a:off x="0" y="1063526"/>
          <a:ext cx="3273796" cy="290570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risk </a:t>
          </a:r>
          <a:r>
            <a:rPr lang="en-US" sz="3200" kern="1200"/>
            <a:t>factors that </a:t>
          </a:r>
          <a:r>
            <a:rPr lang="en-US" sz="3200" kern="1200" dirty="0"/>
            <a:t>cannot </a:t>
          </a:r>
          <a:r>
            <a:rPr lang="en-US" sz="3200" kern="1200"/>
            <a:t>be </a:t>
          </a:r>
          <a:r>
            <a:rPr lang="en-GB" sz="3200" kern="1200"/>
            <a:t>changed or</a:t>
          </a:r>
          <a:r>
            <a:rPr lang="en-US" sz="3200" kern="1200"/>
            <a:t> </a:t>
          </a:r>
          <a:r>
            <a:rPr lang="en-US" sz="3200" kern="1200" dirty="0"/>
            <a:t>controlled</a:t>
          </a:r>
        </a:p>
      </dsp:txBody>
      <dsp:txXfrm>
        <a:off x="0" y="1063526"/>
        <a:ext cx="3273796" cy="2905706"/>
      </dsp:txXfrm>
    </dsp:sp>
    <dsp:sp modelId="{9FE93051-F51D-42E0-BCCC-36C603CC2F17}">
      <dsp:nvSpPr>
        <dsp:cNvPr id="0" name=""/>
        <dsp:cNvSpPr/>
      </dsp:nvSpPr>
      <dsp:spPr>
        <a:xfrm>
          <a:off x="4444384" y="252041"/>
          <a:ext cx="3221991" cy="9823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Age</a:t>
          </a:r>
        </a:p>
      </dsp:txBody>
      <dsp:txXfrm>
        <a:off x="4444384" y="252041"/>
        <a:ext cx="3221991" cy="982314"/>
      </dsp:txXfrm>
    </dsp:sp>
    <dsp:sp modelId="{5F42A27A-A0AC-4E81-812A-0ADCC8965B0D}">
      <dsp:nvSpPr>
        <dsp:cNvPr id="0" name=""/>
        <dsp:cNvSpPr/>
      </dsp:nvSpPr>
      <dsp:spPr>
        <a:xfrm>
          <a:off x="4444384" y="1479934"/>
          <a:ext cx="3221991" cy="9823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Gender</a:t>
          </a:r>
        </a:p>
      </dsp:txBody>
      <dsp:txXfrm>
        <a:off x="4444384" y="1479934"/>
        <a:ext cx="3221991" cy="982314"/>
      </dsp:txXfrm>
    </dsp:sp>
    <dsp:sp modelId="{5DBD61D7-2C58-40E1-98C8-1CED034055F0}">
      <dsp:nvSpPr>
        <dsp:cNvPr id="0" name=""/>
        <dsp:cNvSpPr/>
      </dsp:nvSpPr>
      <dsp:spPr>
        <a:xfrm>
          <a:off x="4444384" y="2707827"/>
          <a:ext cx="3221991" cy="9823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Race</a:t>
          </a:r>
        </a:p>
      </dsp:txBody>
      <dsp:txXfrm>
        <a:off x="4444384" y="2707827"/>
        <a:ext cx="3221991" cy="982314"/>
      </dsp:txXfrm>
    </dsp:sp>
    <dsp:sp modelId="{92F4EA48-C972-47DE-81E1-C16009ABB236}">
      <dsp:nvSpPr>
        <dsp:cNvPr id="0" name=""/>
        <dsp:cNvSpPr/>
      </dsp:nvSpPr>
      <dsp:spPr>
        <a:xfrm>
          <a:off x="4444384" y="3935721"/>
          <a:ext cx="3221991" cy="9823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Family History</a:t>
          </a:r>
        </a:p>
      </dsp:txBody>
      <dsp:txXfrm>
        <a:off x="4444384" y="3935721"/>
        <a:ext cx="3221991" cy="982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61BBE-4BF9-4EF2-AC52-64CDA27BF587}">
      <dsp:nvSpPr>
        <dsp:cNvPr id="0" name=""/>
        <dsp:cNvSpPr/>
      </dsp:nvSpPr>
      <dsp:spPr>
        <a:xfrm>
          <a:off x="718345" y="552262"/>
          <a:ext cx="5241509" cy="5241509"/>
        </a:xfrm>
        <a:prstGeom prst="circularArrow">
          <a:avLst>
            <a:gd name="adj1" fmla="val 5544"/>
            <a:gd name="adj2" fmla="val 330680"/>
            <a:gd name="adj3" fmla="val 13802641"/>
            <a:gd name="adj4" fmla="val 17369726"/>
            <a:gd name="adj5" fmla="val 5757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1FB0307-AA03-4964-8E09-5CBD03098AA7}">
      <dsp:nvSpPr>
        <dsp:cNvPr id="0" name=""/>
        <dsp:cNvSpPr/>
      </dsp:nvSpPr>
      <dsp:spPr>
        <a:xfrm>
          <a:off x="2126067" y="583502"/>
          <a:ext cx="2426065" cy="1213032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Visit the clinic</a:t>
          </a:r>
        </a:p>
      </dsp:txBody>
      <dsp:txXfrm>
        <a:off x="2185282" y="642717"/>
        <a:ext cx="2307635" cy="1094602"/>
      </dsp:txXfrm>
    </dsp:sp>
    <dsp:sp modelId="{68996CB3-C82F-45FE-87A0-44F92B9A6755}">
      <dsp:nvSpPr>
        <dsp:cNvPr id="0" name=""/>
        <dsp:cNvSpPr/>
      </dsp:nvSpPr>
      <dsp:spPr>
        <a:xfrm>
          <a:off x="4251855" y="2127977"/>
          <a:ext cx="2426065" cy="1213032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Individual risk assessment</a:t>
          </a:r>
        </a:p>
      </dsp:txBody>
      <dsp:txXfrm>
        <a:off x="4311070" y="2187192"/>
        <a:ext cx="2307635" cy="1094602"/>
      </dsp:txXfrm>
    </dsp:sp>
    <dsp:sp modelId="{3D8D391C-BB63-4078-8421-5DD23772149A}">
      <dsp:nvSpPr>
        <dsp:cNvPr id="0" name=""/>
        <dsp:cNvSpPr/>
      </dsp:nvSpPr>
      <dsp:spPr>
        <a:xfrm>
          <a:off x="3439876" y="4626990"/>
          <a:ext cx="2426065" cy="1213032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Schedule and do the tests</a:t>
          </a:r>
        </a:p>
      </dsp:txBody>
      <dsp:txXfrm>
        <a:off x="3499091" y="4686205"/>
        <a:ext cx="2307635" cy="1094602"/>
      </dsp:txXfrm>
    </dsp:sp>
    <dsp:sp modelId="{7E75E7E0-8011-4206-8F8B-39EAE579BD35}">
      <dsp:nvSpPr>
        <dsp:cNvPr id="0" name=""/>
        <dsp:cNvSpPr/>
      </dsp:nvSpPr>
      <dsp:spPr>
        <a:xfrm>
          <a:off x="812258" y="4626990"/>
          <a:ext cx="2426065" cy="1213032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Get Interpretation of the results</a:t>
          </a:r>
        </a:p>
      </dsp:txBody>
      <dsp:txXfrm>
        <a:off x="871473" y="4686205"/>
        <a:ext cx="2307635" cy="1094602"/>
      </dsp:txXfrm>
    </dsp:sp>
    <dsp:sp modelId="{F7D43775-57B6-42BD-BE93-D23953C8218D}">
      <dsp:nvSpPr>
        <dsp:cNvPr id="0" name=""/>
        <dsp:cNvSpPr/>
      </dsp:nvSpPr>
      <dsp:spPr>
        <a:xfrm>
          <a:off x="280" y="2127977"/>
          <a:ext cx="2426065" cy="1213032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Counselling and Education</a:t>
          </a:r>
        </a:p>
      </dsp:txBody>
      <dsp:txXfrm>
        <a:off x="59495" y="2187192"/>
        <a:ext cx="2307635" cy="1094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FA200-DF3F-4C03-AFE9-743EE8FF392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51D6-6016-4A4E-AEDC-C3904859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2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51D6-6016-4A4E-AEDC-C39048592D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51D6-6016-4A4E-AEDC-C39048592D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51D6-6016-4A4E-AEDC-C39048592D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6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51D6-6016-4A4E-AEDC-C39048592D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0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BMI not adequate for muscle builders, long distance athletes, pregnant women, the elderly or young children. </a:t>
            </a:r>
          </a:p>
          <a:p>
            <a:r>
              <a:rPr lang="en-US" dirty="0"/>
              <a:t>This is because BMI does not take into account whether the weight is carried as muscle or fat, just the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51D6-6016-4A4E-AEDC-C39048592D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47DC-AE64-4AA4-9180-BF668F33D5F4}" type="datetime1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D0C1-F092-4253-B904-6C2A75E958D9}" type="datetime1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9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5300-59CC-48BD-B195-AAD725366B65}" type="datetime1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03EB-346F-4563-80CD-14AB8313B5D9}" type="datetime1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3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4537-AE6C-45C4-80AD-850EC8C7C135}" type="datetime1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2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90BE-07E2-4A70-8CA1-A398BB5A0EB1}" type="datetime1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4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6B5C-0FDA-4CF6-9FB9-DCEABD5B1276}" type="datetime1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5D40-6407-4FE0-9F84-DD9977910612}" type="datetime1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7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66AB-9874-4B4F-8BAB-BCFF27FBD7DE}" type="datetime1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8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36D-C75A-46D9-91EE-79B67C0AE0D6}" type="datetime1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8B3-118E-45B3-9BDD-B61DDA5E26F7}" type="datetime1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3D4C-632B-4F36-95D0-2E8264015D32}" type="datetime1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3BA5-F82A-4270-BC51-506D3F39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8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920" y="1058355"/>
            <a:ext cx="9144000" cy="2387600"/>
          </a:xfrm>
        </p:spPr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Importance  of Annual Medical Tests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093" y="3602038"/>
            <a:ext cx="6951084" cy="165576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Chioma Maduoma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Consultant Family Physician,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Maitama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District Hospital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Supervising Consultant, FIRS Staff Clinic Abuja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177" y="3261359"/>
            <a:ext cx="3310128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6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8374"/>
            <a:ext cx="10165080" cy="99412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types of tests: </a:t>
            </a:r>
            <a:b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 Tests Vs Diagnostic Tests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867"/>
            <a:ext cx="9279576" cy="4785395"/>
          </a:xfrm>
        </p:spPr>
        <p:txBody>
          <a:bodyPr>
            <a:normAutofit/>
          </a:bodyPr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 tests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done on supposedly healthy people in order to know as early as possible, whether or not they have an illness or disease.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iagnostic tests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to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 or refute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existence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disease</a:t>
            </a:r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Tests can be based on gender, age group and job description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B5CC-8691-4319-BC81-13EF6FCA40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8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912" y="575827"/>
            <a:ext cx="2066039" cy="142813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Tests to do </a:t>
            </a:r>
            <a:r>
              <a:rPr lang="en-US" sz="3600"/>
              <a:t>for </a:t>
            </a:r>
            <a:r>
              <a:rPr lang="en-GB" sz="3600" b="1"/>
              <a:t>ALL</a:t>
            </a:r>
            <a:r>
              <a:rPr lang="en-US" sz="3600"/>
              <a:t> </a:t>
            </a:r>
            <a:r>
              <a:rPr lang="en-US" sz="3600" dirty="0"/>
              <a:t>adults</a:t>
            </a:r>
            <a:endParaRPr lang="en-US" sz="22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9210385"/>
              </p:ext>
            </p:extLst>
          </p:nvPr>
        </p:nvGraphicFramePr>
        <p:xfrm>
          <a:off x="2653393" y="136526"/>
          <a:ext cx="9160655" cy="658494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470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en-US" sz="1800" b="1" baseline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screen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 of test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diseases</a:t>
                      </a:r>
                      <a:r>
                        <a:rPr lang="en-US" sz="1800" b="1" baseline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being screened for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Kidney  </a:t>
                      </a: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Electrolytes , Urea and Creatinine </a:t>
                      </a: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 kidney disease</a:t>
                      </a: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Heart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Electrocardiogram &amp; Echocardiography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enlargement,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Heart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attack,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Heart failure, Heart damage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Heart and Lungs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Chest X-ray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disease,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Tuberculosis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Liver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Liver Function Tests including Hepatitis B and C screening.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Hepatitis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which can lead to liver cancer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7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 vessels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Fasting Lipid profile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Metabolic syndrome which can lead to heart disease, diabetes,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peripheral artery disease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stroke.</a:t>
                      </a: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1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Pressure measurement</a:t>
                      </a: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Hypertension which can lead to kidney disease, heart disease and stroke</a:t>
                      </a: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3703" y="2147297"/>
            <a:ext cx="2261248" cy="3295693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768" y="602190"/>
            <a:ext cx="2051703" cy="193552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Tests to do </a:t>
            </a:r>
            <a:r>
              <a:rPr lang="en-US" sz="3600"/>
              <a:t>for </a:t>
            </a:r>
            <a:r>
              <a:rPr lang="en-GB" sz="3600" b="1"/>
              <a:t>ALL</a:t>
            </a:r>
            <a:r>
              <a:rPr lang="en-US" sz="3600"/>
              <a:t> </a:t>
            </a:r>
            <a:r>
              <a:rPr lang="en-US" sz="3600" dirty="0"/>
              <a:t>adults </a:t>
            </a:r>
            <a:endParaRPr lang="en-US" sz="22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5511895"/>
              </p:ext>
            </p:extLst>
          </p:nvPr>
        </p:nvGraphicFramePr>
        <p:xfrm>
          <a:off x="3206896" y="278329"/>
          <a:ext cx="8689449" cy="638688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39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7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7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7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en-US" sz="1800" b="1" baseline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screen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 of test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diseases</a:t>
                      </a:r>
                      <a:r>
                        <a:rPr lang="en-US" sz="1800" b="1" baseline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being screened for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and Height </a:t>
                      </a: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 Mass Index assessment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Obesity </a:t>
                      </a: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Ear, Nose and Throat Examination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Screening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Deafness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2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Refraction, Intraocular pressure and glaucoma screening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 problems and prevention of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blindness from glaucoma, cataract,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diabetes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7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 blood Count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Anaemias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Infections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blood cancers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glucose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HBA1C , FBS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 which can lead to stroke and multiple organ damage</a:t>
                      </a: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4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Heart and Lungs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Chest X-ray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disease,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Tuberculosis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6344" y="2537717"/>
            <a:ext cx="1815945" cy="3353074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5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30880" cy="1737995"/>
          </a:xfrm>
        </p:spPr>
        <p:txBody>
          <a:bodyPr>
            <a:normAutofit/>
          </a:bodyPr>
          <a:lstStyle/>
          <a:p>
            <a:r>
              <a:rPr lang="en-US" sz="4000" dirty="0"/>
              <a:t>The Tests to do </a:t>
            </a:r>
            <a:r>
              <a:rPr lang="en-US" sz="4000"/>
              <a:t>for </a:t>
            </a:r>
            <a:r>
              <a:rPr lang="en-GB" sz="4000" b="1"/>
              <a:t>MEN ONLY.</a:t>
            </a:r>
            <a:endParaRPr lang="en-US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1101" r="481"/>
          <a:stretch/>
        </p:blipFill>
        <p:spPr>
          <a:xfrm>
            <a:off x="838200" y="2103120"/>
            <a:ext cx="2270760" cy="3739896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329324"/>
              </p:ext>
            </p:extLst>
          </p:nvPr>
        </p:nvGraphicFramePr>
        <p:xfrm>
          <a:off x="3931920" y="365125"/>
          <a:ext cx="7869185" cy="599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5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to screen</a:t>
                      </a: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 of test</a:t>
                      </a: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diseases being screened for</a:t>
                      </a: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Prostate</a:t>
                      </a: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Prostate specific Antigen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Prostate cancer</a:t>
                      </a: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Ultrasound of Liver, Kidney, Ureter, bladder and prostate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Liver Disease, Kidney Disease, Prostate Cancer</a:t>
                      </a: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9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Colorectal screening</a:t>
                      </a: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Fecal occult blood test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Flexible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sigmoidoscopy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Colonoscopy</a:t>
                      </a: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Colon</a:t>
                      </a:r>
                      <a:r>
                        <a:rPr lang="en-US" sz="2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Cancer</a:t>
                      </a: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2798064" y="4031701"/>
            <a:ext cx="1133856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3" y="686542"/>
            <a:ext cx="3896591" cy="1467092"/>
          </a:xfrm>
        </p:spPr>
        <p:txBody>
          <a:bodyPr/>
          <a:lstStyle/>
          <a:p>
            <a:r>
              <a:rPr lang="en-US" dirty="0"/>
              <a:t>Tests to do </a:t>
            </a:r>
            <a:r>
              <a:rPr lang="en-US"/>
              <a:t>for </a:t>
            </a:r>
            <a:r>
              <a:rPr lang="en-GB" b="1"/>
              <a:t>WOMEN</a:t>
            </a:r>
            <a:r>
              <a:rPr lang="en-US"/>
              <a:t> </a:t>
            </a:r>
            <a:r>
              <a:rPr lang="en-GB" b="1"/>
              <a:t>ONLY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53982"/>
          <a:stretch/>
        </p:blipFill>
        <p:spPr>
          <a:xfrm>
            <a:off x="756666" y="2153634"/>
            <a:ext cx="1355598" cy="3012726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2684511"/>
              </p:ext>
            </p:extLst>
          </p:nvPr>
        </p:nvGraphicFramePr>
        <p:xfrm>
          <a:off x="3840925" y="365125"/>
          <a:ext cx="7774627" cy="6131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3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2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to screen 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 of test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disease being screened for 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Cervix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Liquid based cytology + Human Papilloma Virus test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Cervical Cancer 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da-DK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Liver, Kidney, Ureter, bladder and pelvis 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Abdomino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-pelvic Ultrasound scan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Liver Disease, Kidney Disease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Disease of the Female  reproductive system 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 Scan 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 Cancer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Mammography 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 Cancer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2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Colorectal screening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Fecal occult blood test annually;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Flexible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sigmoidoscopy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Colonoscopy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Colon Cancer</a:t>
                      </a:r>
                    </a:p>
                  </a:txBody>
                  <a:tcPr marL="58969" marR="58969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2295144" y="3565357"/>
            <a:ext cx="978408" cy="484632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7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Common </a:t>
            </a:r>
            <a:r>
              <a:rPr lang="en-US"/>
              <a:t>Cancers</a:t>
            </a:r>
            <a:r>
              <a:rPr lang="en-GB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2929" y="1690688"/>
            <a:ext cx="4338387" cy="8239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Prostate </a:t>
            </a:r>
            <a:r>
              <a:rPr lang="en-US" sz="2800"/>
              <a:t>cancer </a:t>
            </a:r>
            <a:r>
              <a:rPr lang="en-GB" sz="2800"/>
              <a:t>( MEN)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204823" cy="3684588"/>
          </a:xfrm>
        </p:spPr>
        <p:txBody>
          <a:bodyPr/>
          <a:lstStyle/>
          <a:p>
            <a:r>
              <a:rPr lang="en-US" dirty="0"/>
              <a:t>Start screening from the age of 50yrs</a:t>
            </a:r>
          </a:p>
          <a:p>
            <a:pPr marL="0" indent="0">
              <a:buNone/>
            </a:pPr>
            <a:r>
              <a:rPr lang="en-US" dirty="0"/>
              <a:t>Risk factors include those with</a:t>
            </a:r>
          </a:p>
          <a:p>
            <a:r>
              <a:rPr lang="en-US" dirty="0"/>
              <a:t>Family history of Prostate cancer</a:t>
            </a:r>
          </a:p>
          <a:p>
            <a:r>
              <a:rPr lang="en-US" dirty="0"/>
              <a:t>High testosterone levels</a:t>
            </a:r>
          </a:p>
          <a:p>
            <a:r>
              <a:rPr lang="en-US" dirty="0"/>
              <a:t>Black race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769778" cy="823912"/>
          </a:xfrm>
          <a:solidFill>
            <a:srgbClr val="FF66CC"/>
          </a:solidFill>
        </p:spPr>
        <p:txBody>
          <a:bodyPr>
            <a:normAutofit/>
          </a:bodyPr>
          <a:lstStyle/>
          <a:p>
            <a:r>
              <a:rPr lang="en-US" sz="2800" dirty="0"/>
              <a:t>Breast </a:t>
            </a:r>
            <a:r>
              <a:rPr lang="en-US" sz="2800"/>
              <a:t>Cancer </a:t>
            </a:r>
            <a:r>
              <a:rPr lang="en-GB" sz="2800"/>
              <a:t> (WOMEN)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769778" cy="3684588"/>
          </a:xfrm>
        </p:spPr>
        <p:txBody>
          <a:bodyPr/>
          <a:lstStyle/>
          <a:p>
            <a:r>
              <a:rPr lang="en-US" dirty="0"/>
              <a:t>Start screening from the age  40yrs</a:t>
            </a:r>
          </a:p>
          <a:p>
            <a:pPr marL="0" indent="0">
              <a:buNone/>
            </a:pPr>
            <a:r>
              <a:rPr lang="en-US" dirty="0"/>
              <a:t>Risk factors include those with</a:t>
            </a:r>
          </a:p>
          <a:p>
            <a:r>
              <a:rPr lang="en-US" dirty="0"/>
              <a:t>Family history of breast cancer in either male or female relatives</a:t>
            </a:r>
          </a:p>
          <a:p>
            <a:r>
              <a:rPr lang="en-US" dirty="0"/>
              <a:t>Caucasian and black race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15</a:t>
            </a:fld>
            <a:endParaRPr lang="en-US"/>
          </a:p>
        </p:txBody>
      </p:sp>
      <p:sp>
        <p:nvSpPr>
          <p:cNvPr id="3" name="Right Arrow 15">
            <a:extLst>
              <a:ext uri="{FF2B5EF4-FFF2-40B4-BE49-F238E27FC236}">
                <a16:creationId xmlns:a16="http://schemas.microsoft.com/office/drawing/2014/main" id="{2E6DA08E-B3E5-5340-9D09-BCFDF42FD6B4}"/>
              </a:ext>
            </a:extLst>
          </p:cNvPr>
          <p:cNvSpPr/>
          <p:nvPr/>
        </p:nvSpPr>
        <p:spPr>
          <a:xfrm>
            <a:off x="3593592" y="4033865"/>
            <a:ext cx="701006" cy="484632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2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4763"/>
          </a:xfrm>
        </p:spPr>
        <p:txBody>
          <a:bodyPr/>
          <a:lstStyle/>
          <a:p>
            <a:r>
              <a:rPr lang="en-US" dirty="0"/>
              <a:t>Lets Calculate our BMI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808" y="1825625"/>
            <a:ext cx="10603992" cy="4351338"/>
          </a:xfrm>
        </p:spPr>
        <p:txBody>
          <a:bodyPr/>
          <a:lstStyle/>
          <a:p>
            <a:r>
              <a:rPr lang="en-US" dirty="0"/>
              <a:t>Body Mass Index(BMI) is a simple calculation using a person’s height and weight. The formula is </a:t>
            </a:r>
          </a:p>
          <a:p>
            <a:pPr marL="0" indent="0">
              <a:buNone/>
            </a:pPr>
            <a:r>
              <a:rPr lang="en-US" dirty="0"/>
              <a:t>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BMI (Kg/m2) =      </a:t>
            </a:r>
            <a:r>
              <a:rPr lang="en-US" u="sng" dirty="0"/>
              <a:t>Weight (kg)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Height (m2)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13812"/>
              </p:ext>
            </p:extLst>
          </p:nvPr>
        </p:nvGraphicFramePr>
        <p:xfrm>
          <a:off x="768094" y="4925906"/>
          <a:ext cx="1058570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6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2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Underweight</a:t>
                      </a:r>
                    </a:p>
                    <a:p>
                      <a:r>
                        <a:rPr lang="en-US" dirty="0"/>
                        <a:t>&lt;18.5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Normal weight </a:t>
                      </a:r>
                    </a:p>
                    <a:p>
                      <a:r>
                        <a:rPr lang="en-US" dirty="0"/>
                        <a:t>18.5</a:t>
                      </a:r>
                      <a:r>
                        <a:rPr lang="en-US" baseline="0" dirty="0"/>
                        <a:t> – 24.9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Overweight</a:t>
                      </a:r>
                    </a:p>
                    <a:p>
                      <a:r>
                        <a:rPr lang="en-US" dirty="0"/>
                        <a:t>25 – 29.9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Obesity (Class</a:t>
                      </a:r>
                      <a:r>
                        <a:rPr lang="en-US" baseline="0" dirty="0"/>
                        <a:t> I)</a:t>
                      </a:r>
                    </a:p>
                    <a:p>
                      <a:r>
                        <a:rPr lang="en-US" baseline="0" dirty="0"/>
                        <a:t>30- 34.9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Obesity</a:t>
                      </a:r>
                      <a:r>
                        <a:rPr lang="en-US" baseline="0" dirty="0"/>
                        <a:t> ( Class II)</a:t>
                      </a:r>
                    </a:p>
                    <a:p>
                      <a:r>
                        <a:rPr lang="en-US" baseline="0" dirty="0"/>
                        <a:t>35- 39.9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Obesity ( Class III)</a:t>
                      </a:r>
                    </a:p>
                    <a:p>
                      <a:r>
                        <a:rPr lang="en-US" dirty="0"/>
                        <a:t>≥ 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02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69" y="1530849"/>
            <a:ext cx="3377045" cy="4202706"/>
          </a:xfrm>
        </p:spPr>
        <p:txBody>
          <a:bodyPr>
            <a:normAutofit/>
          </a:bodyPr>
          <a:lstStyle/>
          <a:p>
            <a:r>
              <a:rPr lang="en-US"/>
              <a:t>Step</a:t>
            </a:r>
            <a:r>
              <a:rPr lang="en-GB"/>
              <a:t> by Step Approach</a:t>
            </a:r>
            <a:r>
              <a:rPr lang="en-US"/>
              <a:t> </a:t>
            </a:r>
            <a:r>
              <a:rPr lang="en-GB"/>
              <a:t>to</a:t>
            </a:r>
            <a:r>
              <a:rPr lang="en-US"/>
              <a:t> </a:t>
            </a:r>
            <a:r>
              <a:rPr lang="en-GB" dirty="0"/>
              <a:t>A</a:t>
            </a:r>
            <a:r>
              <a:rPr lang="en-US"/>
              <a:t>nnual </a:t>
            </a:r>
            <a:r>
              <a:rPr lang="en-GB" dirty="0"/>
              <a:t>M</a:t>
            </a:r>
            <a:r>
              <a:rPr lang="en-US"/>
              <a:t>edical </a:t>
            </a:r>
            <a:r>
              <a:rPr lang="en-GB" dirty="0"/>
              <a:t>T</a:t>
            </a:r>
            <a:r>
              <a:rPr lang="en-US"/>
              <a:t>ests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7581742"/>
              </p:ext>
            </p:extLst>
          </p:nvPr>
        </p:nvGraphicFramePr>
        <p:xfrm>
          <a:off x="4387065" y="205483"/>
          <a:ext cx="6678201" cy="642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56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4107" y="1910993"/>
            <a:ext cx="3061607" cy="3915338"/>
          </a:xfrm>
        </p:spPr>
        <p:txBody>
          <a:bodyPr>
            <a:normAutofit/>
          </a:bodyPr>
          <a:lstStyle/>
          <a:p>
            <a:br>
              <a:rPr lang="en-US" b="1" dirty="0"/>
            </a:br>
            <a:r>
              <a:rPr lang="en-US" b="1" dirty="0"/>
              <a:t>ABCDE of Healthy </a:t>
            </a:r>
            <a:r>
              <a:rPr lang="en-US" b="1" dirty="0" err="1"/>
              <a:t>Behaviours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 descr="http://www.infonauts.in/images/product/main/1730216647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34"/>
          <a:stretch/>
        </p:blipFill>
        <p:spPr bwMode="auto">
          <a:xfrm>
            <a:off x="3581401" y="365126"/>
            <a:ext cx="7941375" cy="61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6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935"/>
          </a:xfrm>
        </p:spPr>
        <p:txBody>
          <a:bodyPr/>
          <a:lstStyle/>
          <a:p>
            <a:r>
              <a:rPr lang="en-GB"/>
              <a:t>IN SUMMARY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07" y="1418061"/>
            <a:ext cx="11411445" cy="53034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73296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Why do the tests</a:t>
            </a:r>
          </a:p>
          <a:p>
            <a:r>
              <a:rPr lang="en-US" dirty="0"/>
              <a:t>Tests for all adults </a:t>
            </a:r>
          </a:p>
          <a:p>
            <a:r>
              <a:rPr lang="en-US" dirty="0"/>
              <a:t>Tests for men</a:t>
            </a:r>
          </a:p>
          <a:p>
            <a:r>
              <a:rPr lang="en-US" dirty="0"/>
              <a:t>Tests for women</a:t>
            </a:r>
          </a:p>
          <a:p>
            <a:r>
              <a:rPr lang="en-US" dirty="0"/>
              <a:t>Conclusion – ABCDE of healthy </a:t>
            </a:r>
            <a:r>
              <a:rPr lang="en-US" dirty="0" err="1"/>
              <a:t>behaviours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59" t="1360" r="1972" b="56972"/>
          <a:stretch/>
        </p:blipFill>
        <p:spPr>
          <a:xfrm>
            <a:off x="5330951" y="1508760"/>
            <a:ext cx="5015071" cy="4470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4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28" y="1487297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medical tests are physical examinations and tests done yearly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can also be done at more less frequent periods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important to your overall health and well-being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what to expect can make the entire experience easier and more comfortable.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Preventive Medicine…. ‘Prevention is better than cure’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7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32" y="2419957"/>
            <a:ext cx="3220092" cy="1325563"/>
          </a:xfrm>
        </p:spPr>
        <p:txBody>
          <a:bodyPr>
            <a:normAutofit fontScale="90000"/>
          </a:bodyPr>
          <a:lstStyle/>
          <a:p>
            <a:r>
              <a:rPr lang="en-GB"/>
              <a:t>Do I really want to know? 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640" y="1690688"/>
            <a:ext cx="6460045" cy="42793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7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2245193"/>
            <a:ext cx="4117848" cy="3469807"/>
          </a:xfrm>
        </p:spPr>
        <p:txBody>
          <a:bodyPr>
            <a:normAutofit fontScale="90000"/>
          </a:bodyPr>
          <a:lstStyle/>
          <a:p>
            <a:r>
              <a:rPr lang="en-GB"/>
              <a:t>What I don’t know won’t harm me, right ?</a:t>
            </a:r>
            <a:br>
              <a:rPr lang="en-GB"/>
            </a:br>
            <a:r>
              <a:rPr lang="en-GB"/>
              <a:t>So, really, why bother?</a:t>
            </a:r>
            <a:br>
              <a:rPr lang="en-GB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901" y="1641502"/>
            <a:ext cx="6828853" cy="43355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8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10" y="593766"/>
            <a:ext cx="5242560" cy="1354529"/>
          </a:xfrm>
        </p:spPr>
        <p:txBody>
          <a:bodyPr>
            <a:normAutofit/>
          </a:bodyPr>
          <a:lstStyle/>
          <a:p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does it help, if I know?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5747"/>
            <a:ext cx="4951021" cy="4297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GB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hose </a:t>
            </a: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already </a:t>
            </a: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GB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condition</a:t>
            </a: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learn</a:t>
            </a: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cope </a:t>
            </a:r>
            <a:r>
              <a:rPr lang="en-GB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control </a:t>
            </a:r>
            <a:r>
              <a:rPr lang="en-GB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have</a:t>
            </a:r>
            <a:r>
              <a:rPr lang="en-GB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</a:t>
            </a:r>
            <a:r>
              <a: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of</a:t>
            </a:r>
            <a:r>
              <a:rPr lang="en-GB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life.</a:t>
            </a:r>
          </a:p>
          <a:p>
            <a:endParaRPr lang="en-GB" sz="2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people identify their potential risks through testing,  they can be encouraged to modify their lifestyle to a healthy one.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113" y="1352740"/>
            <a:ext cx="5434775" cy="41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3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/>
              <a:t> R</a:t>
            </a:r>
            <a:r>
              <a:rPr lang="en-US" sz="3600"/>
              <a:t>isk </a:t>
            </a:r>
            <a:r>
              <a:rPr lang="en-US" sz="3600" dirty="0"/>
              <a:t>factors for non </a:t>
            </a:r>
            <a:r>
              <a:rPr lang="en-US" sz="3600"/>
              <a:t>communicable disease</a:t>
            </a:r>
            <a:r>
              <a:rPr lang="en-GB" sz="3600"/>
              <a:t>s/ conditions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1883142"/>
              </p:ext>
            </p:extLst>
          </p:nvPr>
        </p:nvGraphicFramePr>
        <p:xfrm>
          <a:off x="2114194" y="1551398"/>
          <a:ext cx="8560656" cy="5170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87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465709"/>
            <a:ext cx="9656064" cy="686435"/>
          </a:xfrm>
        </p:spPr>
        <p:txBody>
          <a:bodyPr>
            <a:normAutofit/>
          </a:bodyPr>
          <a:lstStyle/>
          <a:p>
            <a:r>
              <a:rPr lang="en-GB" sz="3600"/>
              <a:t>R</a:t>
            </a:r>
            <a:r>
              <a:rPr lang="en-US" sz="3600"/>
              <a:t>isk </a:t>
            </a:r>
            <a:r>
              <a:rPr lang="en-US" sz="3600" dirty="0"/>
              <a:t>factors for non communicable disease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1380744"/>
            <a:ext cx="7927848" cy="4796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81912"/>
            <a:ext cx="28163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/>
              <a:t>4 by 4 framework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2200" dirty="0"/>
              <a:t>Risk factors that that can be controlled</a:t>
            </a:r>
          </a:p>
          <a:p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" y="1243584"/>
            <a:ext cx="3204962" cy="4656968"/>
          </a:xfrm>
        </p:spPr>
        <p:txBody>
          <a:bodyPr>
            <a:normAutofit/>
          </a:bodyPr>
          <a:lstStyle/>
          <a:p>
            <a:r>
              <a:rPr lang="en-GB" sz="3200"/>
              <a:t>Annual Screening promotes </a:t>
            </a:r>
            <a:r>
              <a:rPr lang="en-US" sz="3200"/>
              <a:t>healthy behaviour</a:t>
            </a:r>
            <a:r>
              <a:rPr lang="en-GB" sz="3200"/>
              <a:t> as the risks are identified. </a:t>
            </a:r>
            <a:br>
              <a:rPr lang="en-GB" sz="3200"/>
            </a:br>
            <a:br>
              <a:rPr lang="en-GB" sz="3200"/>
            </a:br>
            <a:r>
              <a:rPr lang="en-GB" sz="3200"/>
              <a:t>Hence the disease can be prevented.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2907" y="575211"/>
            <a:ext cx="6914590" cy="61462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3BA5-F82A-4270-BC51-506D3F39FC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5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815</Words>
  <Application>Microsoft Office PowerPoint</Application>
  <PresentationFormat>Widescreen</PresentationFormat>
  <Paragraphs>191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Importance  of Annual Medical Tests</vt:lpstr>
      <vt:lpstr>Outline</vt:lpstr>
      <vt:lpstr>Introduction</vt:lpstr>
      <vt:lpstr>Do I really want to know?  </vt:lpstr>
      <vt:lpstr>What I don’t know won’t harm me, right ? So, really, why bother? </vt:lpstr>
      <vt:lpstr>How does it help, if I know? </vt:lpstr>
      <vt:lpstr> Risk factors for non communicable diseases/ conditions</vt:lpstr>
      <vt:lpstr>Risk factors for non communicable disease</vt:lpstr>
      <vt:lpstr>Annual Screening promotes healthy behaviour as the risks are identified.   Hence the disease can be prevented.</vt:lpstr>
      <vt:lpstr>Two types of tests:  Screening Tests Vs Diagnostic Tests </vt:lpstr>
      <vt:lpstr>Tests to do for ALL adults</vt:lpstr>
      <vt:lpstr>Tests to do for ALL adults </vt:lpstr>
      <vt:lpstr>The Tests to do for MEN ONLY.</vt:lpstr>
      <vt:lpstr>Tests to do for WOMEN ONLY </vt:lpstr>
      <vt:lpstr>Common Cancers </vt:lpstr>
      <vt:lpstr>Lets Calculate our BMI</vt:lpstr>
      <vt:lpstr>Step by Step Approach to Annual Medical Tests</vt:lpstr>
      <vt:lpstr> ABCDE of Healthy Behaviours</vt:lpstr>
      <vt:lpstr>IN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 of Annual Medical Tests</dc:title>
  <dc:creator>Chioma Maduoma</dc:creator>
  <cp:lastModifiedBy>Unknown User</cp:lastModifiedBy>
  <cp:revision>59</cp:revision>
  <dcterms:created xsi:type="dcterms:W3CDTF">2022-03-07T11:01:49Z</dcterms:created>
  <dcterms:modified xsi:type="dcterms:W3CDTF">2022-04-03T13:07:32Z</dcterms:modified>
</cp:coreProperties>
</file>